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2" r:id="rId4"/>
  </p:sldMasterIdLst>
  <p:notesMasterIdLst>
    <p:notesMasterId r:id="rId26"/>
  </p:notesMasterIdLst>
  <p:handoutMasterIdLst>
    <p:handoutMasterId r:id="rId27"/>
  </p:handoutMasterIdLst>
  <p:sldIdLst>
    <p:sldId id="682" r:id="rId5"/>
    <p:sldId id="694" r:id="rId6"/>
    <p:sldId id="725" r:id="rId7"/>
    <p:sldId id="695" r:id="rId8"/>
    <p:sldId id="726" r:id="rId9"/>
    <p:sldId id="696" r:id="rId10"/>
    <p:sldId id="729" r:id="rId11"/>
    <p:sldId id="728" r:id="rId12"/>
    <p:sldId id="730" r:id="rId13"/>
    <p:sldId id="734" r:id="rId14"/>
    <p:sldId id="700" r:id="rId15"/>
    <p:sldId id="701" r:id="rId16"/>
    <p:sldId id="703" r:id="rId17"/>
    <p:sldId id="739" r:id="rId18"/>
    <p:sldId id="705" r:id="rId19"/>
    <p:sldId id="706" r:id="rId20"/>
    <p:sldId id="718" r:id="rId21"/>
    <p:sldId id="720" r:id="rId22"/>
    <p:sldId id="721" r:id="rId23"/>
    <p:sldId id="722" r:id="rId24"/>
    <p:sldId id="72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3361"/>
    <a:srgbClr val="3E3438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 autoAdjust="0"/>
    <p:restoredTop sz="84058" autoAdjust="0"/>
  </p:normalViewPr>
  <p:slideViewPr>
    <p:cSldViewPr>
      <p:cViewPr>
        <p:scale>
          <a:sx n="56" d="100"/>
          <a:sy n="56" d="100"/>
        </p:scale>
        <p:origin x="-2130" y="-528"/>
      </p:cViewPr>
      <p:guideLst>
        <p:guide orient="horz" pos="4080"/>
        <p:guide pos="4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3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A5F095E8-5020-4B91-ADFD-8778DD4A6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8962" name="Picture 1" descr="ETS: 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76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8590002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9890CEA4-4189-47A5-91AD-DA632DF5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4AD94BC-CBCE-4B78-9CF2-6111E72FB5DD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 defTabSz="928688"/>
              <a:t>1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7B0CD-D88B-480A-88FA-CAA2DD378DFC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96B3FC76-1FC7-4B86-A9F8-5153E742C418}" type="slidenum">
              <a:rPr lang="en-US" smtClean="0"/>
              <a:pPr defTabSz="929188"/>
              <a:t>19</a:t>
            </a:fld>
            <a:endParaRPr lang="en-US" dirty="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1"/>
            <a:ext cx="5140112" cy="4181789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39511632-BC77-4A6E-A3E3-CD9C5C7C113D}" type="slidenum">
              <a:rPr lang="en-US" smtClean="0"/>
              <a:pPr defTabSz="929188"/>
              <a:t>20</a:t>
            </a:fld>
            <a:endParaRPr lang="en-US" dirty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6" y="4415791"/>
            <a:ext cx="5143293" cy="4181789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70BE38FC-D81B-4318-83E9-471388763073}" type="slidenum">
              <a:rPr lang="en-US" smtClean="0"/>
              <a:pPr defTabSz="929188"/>
              <a:t>21</a:t>
            </a:fld>
            <a:endParaRPr lang="en-US" dirty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1"/>
            <a:ext cx="5140112" cy="418178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0094CB57-C324-4309-89F8-E35EBC8A01DF}" type="slidenum">
              <a:rPr lang="en-US" smtClean="0"/>
              <a:pPr defTabSz="929188"/>
              <a:t>2</a:t>
            </a:fld>
            <a:endParaRPr lang="en-US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1"/>
            <a:ext cx="5140112" cy="418178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0CEA4-4189-47A5-91AD-DA632DF5A9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3B405592-D63C-4532-8A4F-6C832995A172}" type="slidenum">
              <a:rPr lang="en-US" smtClean="0"/>
              <a:pPr defTabSz="929188"/>
              <a:t>6</a:t>
            </a:fld>
            <a:endParaRPr lang="en-US" dirty="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6" y="4415792"/>
            <a:ext cx="5143293" cy="450015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DC4DA-E3E4-4660-8A0D-DA703D6523D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415791"/>
            <a:ext cx="5391392" cy="4727792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u="sng" dirty="0" smtClean="0">
              <a:latin typeface="Arial" pitchFamily="34" charset="0"/>
              <a:ea typeface="ヒラギノ角ゴ Pro W3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900" dirty="0" smtClean="0">
              <a:latin typeface="Arial" pitchFamily="34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B6EF99E7-53D2-4BB9-A876-AC73CE1ADC7E}" type="slidenum">
              <a:rPr lang="en-US" smtClean="0"/>
              <a:pPr defTabSz="929188"/>
              <a:t>13</a:t>
            </a:fld>
            <a:endParaRPr lang="en-US" dirty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415791"/>
            <a:ext cx="5391392" cy="472779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BAEA4AB0-0E94-47E9-BF62-A110344D716F}" type="slidenum">
              <a:rPr lang="en-US" smtClean="0"/>
              <a:pPr defTabSz="929188"/>
              <a:t>15</a:t>
            </a:fld>
            <a:endParaRPr 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415791"/>
            <a:ext cx="5391392" cy="472779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BAEA4AB0-0E94-47E9-BF62-A110344D716F}" type="slidenum">
              <a:rPr lang="en-US" smtClean="0"/>
              <a:pPr defTabSz="929188"/>
              <a:t>16</a:t>
            </a:fld>
            <a:endParaRPr 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415791"/>
            <a:ext cx="5391392" cy="472779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188"/>
            <a:fld id="{77E05BB2-B862-4418-BEDA-97C8A475A665}" type="slidenum">
              <a:rPr lang="en-US" smtClean="0"/>
              <a:pPr defTabSz="929188"/>
              <a:t>17</a:t>
            </a:fld>
            <a:endParaRPr lang="en-US" dirty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1"/>
            <a:ext cx="5140112" cy="418178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800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438400" y="4114800"/>
            <a:ext cx="8153400" cy="761999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 sz="2800" b="1" baseline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400" y="457201"/>
            <a:ext cx="8153400" cy="761999"/>
          </a:xfrm>
        </p:spPr>
        <p:txBody>
          <a:bodyPr/>
          <a:lstStyle>
            <a:lvl1pPr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8200" y="62484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8200" y="62484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Copyright © 2011 by Educational Testing Service. All rights reserved. ETS, the ETS logo, LISTENING. LEARNING. LEADING., CRITERION,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GRE, SCORELINK, TOEFL</a:t>
            </a:r>
            <a:r>
              <a:rPr lang="en-US" sz="750" baseline="0" dirty="0" smtClean="0">
                <a:solidFill>
                  <a:prstClr val="black"/>
                </a:solidFill>
              </a:rPr>
              <a:t> and TOEIC</a:t>
            </a:r>
            <a:r>
              <a:rPr lang="en-US" sz="750" dirty="0" smtClean="0">
                <a:solidFill>
                  <a:prstClr val="black"/>
                </a:solidFill>
              </a:rPr>
              <a:t> are registered trademarks of Educational Testing Service (ETS). BETTER BY DESIGN,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THE PRAXIS SERIES, and TOEFL IBT are trademarks of ETS. MY CREDENTIALS VAULT is a service mark of ETS. </a:t>
            </a:r>
          </a:p>
          <a:p>
            <a:pPr lvl="0" algn="ctr"/>
            <a:r>
              <a:rPr lang="en-US" sz="750" dirty="0" smtClean="0">
                <a:solidFill>
                  <a:prstClr val="black"/>
                </a:solidFill>
              </a:rPr>
              <a:t>All other trademarks are property of their respective owners.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056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248400"/>
            <a:ext cx="41910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ETS — Listening. Learning. Leading.®  Copyright © 2010 by Educational Testing Service. All rights reserved. ETS, the ETS logo,  LISTENING. LEARNING. LEADING. and GRE are registered trademarks of Educational Testing Service (ETS). BETTER BY DESIGN is a trademark of ETS. All other trademarks are property of their respective owner. 14167</a:t>
            </a:r>
            <a:endParaRPr lang="en-US" sz="800" dirty="0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324600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80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2825-179B-413F-8C72-3FFE19F214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EC9E99D-13D8-4D3B-A6A1-044525595E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9" r:id="rId4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eflgoanywher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le.com/TOEF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ts.org/stor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576558" y="6096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700" b="1" kern="0" dirty="0" smtClean="0">
                <a:latin typeface="+mj-lt"/>
                <a:ea typeface="+mj-ea"/>
              </a:rPr>
              <a:t>	</a:t>
            </a: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algn="ctr"/>
            <a:r>
              <a:rPr lang="en-US" sz="2500" smtClean="0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n-US" sz="3200" b="1" smtClean="0">
                <a:solidFill>
                  <a:schemeClr val="bg1"/>
                </a:solidFill>
                <a:latin typeface="Verdana" pitchFamily="34" charset="0"/>
              </a:rPr>
              <a:t> TOEFL</a:t>
            </a:r>
            <a:r>
              <a:rPr lang="en-US" baseline="50000" smtClean="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3200" b="1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500" smtClean="0">
                <a:solidFill>
                  <a:schemeClr val="bg1"/>
                </a:solidFill>
                <a:latin typeface="Verdana" pitchFamily="34" charset="0"/>
              </a:rPr>
              <a:t>Test</a:t>
            </a:r>
            <a:endParaRPr lang="en-US" sz="25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C33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743200" y="2819400"/>
            <a:ext cx="571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700" b="1" kern="0" dirty="0" smtClean="0">
                <a:latin typeface="+mj-lt"/>
                <a:ea typeface="+mj-ea"/>
              </a:rPr>
              <a:t>	</a:t>
            </a: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endParaRPr lang="en-US" sz="3700" b="1" kern="0" dirty="0" smtClean="0">
              <a:latin typeface="+mj-lt"/>
              <a:ea typeface="+mj-ea"/>
            </a:endParaRPr>
          </a:p>
          <a:p>
            <a:pPr lvl="0" algn="ctr"/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/>
            </a:r>
            <a:b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C33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05200" y="48006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Jose Santiago</a:t>
            </a:r>
          </a:p>
          <a:p>
            <a:pPr algn="ctr"/>
            <a:r>
              <a:rPr lang="en-US" sz="1600" b="1" dirty="0" smtClean="0"/>
              <a:t>Director, Client Relations</a:t>
            </a:r>
            <a:endParaRPr lang="en-US" sz="1600" b="1" dirty="0"/>
          </a:p>
          <a:p>
            <a:pPr algn="ctr"/>
            <a:r>
              <a:rPr lang="en-US" sz="1600" b="1" dirty="0" smtClean="0"/>
              <a:t>Educational Testing Service</a:t>
            </a:r>
            <a:endParaRPr lang="en-US" sz="1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429000" y="3810000"/>
            <a:ext cx="48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Becas</a:t>
            </a:r>
            <a:r>
              <a:rPr lang="en-US" b="1" dirty="0" smtClean="0"/>
              <a:t> </a:t>
            </a:r>
            <a:r>
              <a:rPr lang="en-US" b="1" dirty="0" err="1" smtClean="0"/>
              <a:t>Talentia</a:t>
            </a:r>
            <a:endParaRPr lang="en-US" b="1" dirty="0" smtClean="0"/>
          </a:p>
          <a:p>
            <a:pPr algn="ctr"/>
            <a:r>
              <a:rPr lang="en-US" sz="1800" b="1" dirty="0" smtClean="0"/>
              <a:t>April 8, 2011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2971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</a:rPr>
              <a:t>An Update from ETS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219200"/>
          </a:xfrm>
        </p:spPr>
        <p:txBody>
          <a:bodyPr/>
          <a:lstStyle/>
          <a:p>
            <a:r>
              <a:rPr lang="en-US" sz="3600" dirty="0" smtClean="0"/>
              <a:t>The TOEFL </a:t>
            </a:r>
            <a:r>
              <a:rPr lang="en-US" sz="3600" dirty="0" err="1" smtClean="0"/>
              <a:t>iBT</a:t>
            </a:r>
            <a:r>
              <a:rPr lang="en-US" sz="3600" dirty="0" smtClean="0"/>
              <a:t>™ Writing Section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Independent writing task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30 minute essay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Response based on personal experience or opinion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Integrated writing task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Reading/Listening/Writing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Short academic listening and reading material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20-minute response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Typing is required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Each response scored by 2 different raters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	who do not know the test taker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Scoring Sets the TOEFL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® </a:t>
            </a:r>
            <a:r>
              <a:rPr lang="en-US" sz="3200" b="1" dirty="0" smtClean="0">
                <a:solidFill>
                  <a:schemeClr val="bg1"/>
                </a:solidFill>
              </a:rPr>
              <a:t>Test Apart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001000" cy="3657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dirty="0" smtClean="0"/>
              <a:t>Fair testing with unbiased, objective scoring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</a:t>
            </a:r>
          </a:p>
          <a:p>
            <a:pPr eaLnBrk="1" hangingPunct="1"/>
            <a:r>
              <a:rPr lang="en-US" sz="2200" dirty="0" smtClean="0"/>
              <a:t>The TOEFL</a:t>
            </a:r>
            <a:r>
              <a:rPr lang="en-US" sz="2200" dirty="0" smtClean="0">
                <a:cs typeface="Arial" pitchFamily="34" charset="0"/>
              </a:rPr>
              <a:t> test s</a:t>
            </a:r>
            <a:r>
              <a:rPr lang="en-US" sz="2200" dirty="0" smtClean="0"/>
              <a:t>eparates the testing site from the scoring process to maintain score integrity</a:t>
            </a:r>
          </a:p>
          <a:p>
            <a:pPr lvl="1" eaLnBrk="1" hangingPunct="1"/>
            <a:r>
              <a:rPr lang="en-US" sz="2000" dirty="0" smtClean="0"/>
              <a:t>Raters see and hear worldwide responses, not just from one country</a:t>
            </a:r>
          </a:p>
          <a:p>
            <a:pPr lvl="1" eaLnBrk="1" hangingPunct="1"/>
            <a:r>
              <a:rPr lang="en-US" sz="2000" dirty="0" smtClean="0"/>
              <a:t>Raters do not know the examinee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/>
              <a:t>Fair testing with unbiased, objective scoring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</a:t>
            </a:r>
          </a:p>
          <a:p>
            <a:pPr eaLnBrk="1" hangingPunct="1"/>
            <a:r>
              <a:rPr lang="en-US" sz="2200" dirty="0" smtClean="0"/>
              <a:t>TOEFL uses multiple raters for speaking and writing</a:t>
            </a:r>
          </a:p>
          <a:p>
            <a:pPr lvl="1" eaLnBrk="1" hangingPunct="1"/>
            <a:r>
              <a:rPr lang="en-US" sz="2000" dirty="0" smtClean="0"/>
              <a:t>Increases test reliability</a:t>
            </a:r>
          </a:p>
          <a:p>
            <a:pPr lvl="1" eaLnBrk="1" hangingPunct="1"/>
            <a:r>
              <a:rPr lang="en-US" sz="2000" dirty="0" smtClean="0"/>
              <a:t>Speaking section:  Six tasks</a:t>
            </a:r>
          </a:p>
          <a:p>
            <a:pPr lvl="2" eaLnBrk="1" hangingPunct="1"/>
            <a:r>
              <a:rPr lang="en-US" sz="1600" dirty="0" smtClean="0"/>
              <a:t>Three to six human raters</a:t>
            </a:r>
          </a:p>
          <a:p>
            <a:pPr lvl="1" eaLnBrk="1" hangingPunct="1"/>
            <a:r>
              <a:rPr lang="en-US" sz="2000" dirty="0" smtClean="0"/>
              <a:t>Writing section: Two tasks</a:t>
            </a:r>
          </a:p>
          <a:p>
            <a:pPr lvl="2" eaLnBrk="1" hangingPunct="1"/>
            <a:r>
              <a:rPr lang="en-US" sz="1600" dirty="0" smtClean="0"/>
              <a:t>Two human raters</a:t>
            </a:r>
          </a:p>
          <a:p>
            <a:pPr lvl="2" eaLnBrk="1" hangingPunct="1"/>
            <a:r>
              <a:rPr lang="en-US" sz="1600" dirty="0" smtClean="0"/>
              <a:t>Two automated ratings</a:t>
            </a:r>
          </a:p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33400" y="457201"/>
            <a:ext cx="8382000" cy="7619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Scoring Sets the TOEFL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®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Apart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/>
              <a:t>Innovation in Scoring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The TOEFL</a:t>
            </a:r>
            <a:r>
              <a:rPr lang="en-US" sz="2400" baseline="30000" dirty="0" smtClean="0"/>
              <a:t>® </a:t>
            </a:r>
            <a:r>
              <a:rPr lang="en-US" sz="2400" dirty="0" smtClean="0"/>
              <a:t>program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uses the </a:t>
            </a:r>
            <a:r>
              <a:rPr lang="en-US" sz="2400" i="1" dirty="0" smtClean="0"/>
              <a:t>e-rater </a:t>
            </a:r>
            <a:r>
              <a:rPr lang="en-US" sz="2400" baseline="30000" dirty="0" smtClean="0">
                <a:cs typeface="Arial" charset="0"/>
              </a:rPr>
              <a:t>®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automated scoring engine in a limited and responsible way for the Writing section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200" dirty="0" smtClean="0"/>
              <a:t>Independent writing task: </a:t>
            </a:r>
          </a:p>
          <a:p>
            <a:pPr lvl="2" eaLnBrk="1" hangingPunct="1">
              <a:buFontTx/>
              <a:buChar char="-"/>
            </a:pPr>
            <a:r>
              <a:rPr lang="en-US" sz="2000" dirty="0" smtClean="0"/>
              <a:t>one human rater + one automated rating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200" dirty="0" smtClean="0"/>
              <a:t>Integrated writing task: </a:t>
            </a:r>
          </a:p>
          <a:p>
            <a:pPr lvl="2" eaLnBrk="1" hangingPunct="1">
              <a:buFontTx/>
              <a:buChar char="-"/>
            </a:pPr>
            <a:r>
              <a:rPr lang="en-US" sz="2000" dirty="0" smtClean="0"/>
              <a:t>one human rater + one automated rating</a:t>
            </a:r>
          </a:p>
          <a:p>
            <a:pPr marL="0" indent="0" eaLnBrk="1" hangingPunct="1">
              <a:buNone/>
            </a:pPr>
            <a:r>
              <a:rPr lang="en-US" sz="2200" dirty="0" smtClean="0"/>
              <a:t>Combines the judgment of humans for content and meaning and the consistency of automated scoring for linguistic features</a:t>
            </a:r>
            <a:endParaRPr lang="en-US" sz="2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TOEFL </a:t>
            </a:r>
            <a:r>
              <a:rPr lang="en-US" dirty="0" err="1" smtClean="0"/>
              <a:t>iBT</a:t>
            </a:r>
            <a:r>
              <a:rPr lang="en-US" dirty="0" smtClean="0"/>
              <a:t>™ Score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733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Four skill scores  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Reading 0-30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Listening 0-30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Speaking  0-30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Writing 0-30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 total score: 0-120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Official TOEFL iBT™ Score Report</a:t>
            </a:r>
            <a:br>
              <a:rPr lang="en-US" sz="2800" b="1" dirty="0" smtClean="0"/>
            </a:br>
            <a:endParaRPr lang="en-US" sz="28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>
              <a:solidFill>
                <a:srgbClr val="892225"/>
              </a:solidFill>
            </a:endParaRPr>
          </a:p>
        </p:txBody>
      </p:sp>
      <p:pic>
        <p:nvPicPr>
          <p:cNvPr id="9" name="Picture 8" descr="TOEFL DI_top_9-13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0198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6705600" y="990600"/>
            <a:ext cx="2057400" cy="762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0" y="5791200"/>
            <a:ext cx="4191000" cy="838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2057400"/>
            <a:ext cx="35052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/>
              <a:t>New Developments</a:t>
            </a:r>
            <a:br>
              <a:rPr lang="en-US" sz="3200" b="1" dirty="0" smtClean="0"/>
            </a:br>
            <a:r>
              <a:rPr lang="en-US" sz="3200" b="1" dirty="0" smtClean="0"/>
              <a:t>Faster Scores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Faster score turnaround</a:t>
            </a:r>
          </a:p>
          <a:p>
            <a:pPr lvl="1" eaLnBrk="1" hangingPunct="1"/>
            <a:r>
              <a:rPr lang="en-US" sz="2200" dirty="0" smtClean="0"/>
              <a:t>Scores are now available to test takers in two weeks or less</a:t>
            </a:r>
          </a:p>
          <a:p>
            <a:pPr lvl="1" eaLnBrk="1" hangingPunct="1"/>
            <a:r>
              <a:rPr lang="en-US" sz="2200" dirty="0" smtClean="0"/>
              <a:t>Further reductions planned </a:t>
            </a:r>
          </a:p>
          <a:p>
            <a:pPr lvl="1" eaLnBrk="1" hangingPunct="1"/>
            <a:r>
              <a:rPr lang="en-US" sz="2200" dirty="0" smtClean="0"/>
              <a:t>Test takers now notified via e-mail that their scores are available online	</a:t>
            </a:r>
          </a:p>
          <a:p>
            <a:pPr lvl="1" eaLnBrk="1" hangingPunct="1"/>
            <a:r>
              <a:rPr lang="en-US" sz="2200" dirty="0" smtClean="0"/>
              <a:t>Scores are sent weekly to score users receiving TOEFL scores electronically or via CD-ROM</a:t>
            </a:r>
          </a:p>
          <a:p>
            <a:pPr lvl="1" eaLnBrk="1" hangingPunct="1"/>
            <a:r>
              <a:rPr lang="en-US" sz="2200" dirty="0" smtClean="0"/>
              <a:t>Official paper score reports are sent to score users three times per week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>
              <a:solidFill>
                <a:srgbClr val="89222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219200"/>
            <a:ext cx="6934200" cy="46482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TOEFL Services </a:t>
            </a:r>
            <a:r>
              <a:rPr lang="en-US" sz="4000" dirty="0" smtClean="0">
                <a:solidFill>
                  <a:srgbClr val="FFCC33"/>
                </a:solidFill>
              </a:rPr>
              <a:t/>
            </a:r>
            <a:br>
              <a:rPr lang="en-US" sz="4000" dirty="0" smtClean="0">
                <a:solidFill>
                  <a:srgbClr val="FFCC33"/>
                </a:solidFill>
              </a:rPr>
            </a:br>
            <a:endParaRPr lang="en-US" sz="2800" dirty="0" smtClean="0">
              <a:solidFill>
                <a:srgbClr val="FFCC33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181600" y="38862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600200" y="52578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The Advanced TOEFL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3200" b="1" dirty="0" smtClean="0">
                <a:solidFill>
                  <a:schemeClr val="bg1"/>
                </a:solidFill>
              </a:rPr>
              <a:t> Search</a:t>
            </a:r>
          </a:p>
        </p:txBody>
      </p:sp>
      <p:pic>
        <p:nvPicPr>
          <p:cNvPr id="13315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09800"/>
            <a:ext cx="3278147" cy="2667000"/>
          </a:xfrm>
          <a:ln>
            <a:solidFill>
              <a:srgbClr val="0070C0"/>
            </a:solidFill>
          </a:ln>
        </p:spPr>
      </p:pic>
      <p:pic>
        <p:nvPicPr>
          <p:cNvPr id="13317" name="Picture 25"/>
          <p:cNvPicPr>
            <a:picLocks noChangeAspect="1" noChangeArrowheads="1"/>
          </p:cNvPicPr>
          <p:nvPr/>
        </p:nvPicPr>
        <p:blipFill>
          <a:blip r:embed="rId4"/>
          <a:srcRect l="25694" t="18518" r="23611" b="11111"/>
          <a:stretch>
            <a:fillRect/>
          </a:stretch>
        </p:blipFill>
        <p:spPr bwMode="auto">
          <a:xfrm>
            <a:off x="3200400" y="2590800"/>
            <a:ext cx="2919413" cy="304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18" name="Picture 26"/>
          <p:cNvPicPr>
            <a:picLocks noChangeAspect="1" noChangeArrowheads="1"/>
          </p:cNvPicPr>
          <p:nvPr/>
        </p:nvPicPr>
        <p:blipFill>
          <a:blip r:embed="rId5"/>
          <a:srcRect l="8333" t="10185" r="2083" b="3703"/>
          <a:stretch>
            <a:fillRect/>
          </a:stretch>
        </p:blipFill>
        <p:spPr bwMode="auto">
          <a:xfrm>
            <a:off x="6172200" y="3657600"/>
            <a:ext cx="2747963" cy="2057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+mn-lt"/>
                <a:ea typeface="+mn-ea"/>
              </a:rPr>
              <a:t>Advanced search provides an institution’s score requirements and program </a:t>
            </a:r>
            <a:r>
              <a:rPr lang="en-US" b="0" kern="0" dirty="0" smtClean="0">
                <a:latin typeface="+mn-lt"/>
                <a:ea typeface="+mn-ea"/>
              </a:rPr>
              <a:t>information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+mn-lt"/>
              <a:ea typeface="+mn-ea"/>
            </a:endParaRPr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304800" y="4038600"/>
            <a:ext cx="1524000" cy="381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/>
              <a:t>Resources for Learners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3657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None/>
            </a:pPr>
            <a:r>
              <a:rPr lang="en-GB" sz="2000" b="1" dirty="0" smtClean="0"/>
              <a:t>Free TOEFL iBT Test Sample Questions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800" dirty="0" smtClean="0"/>
              <a:t>Includes questions from all four sections of the test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800" dirty="0" smtClean="0"/>
              <a:t>Includes Speaking and Writing sample responses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GB" sz="2000" b="1" dirty="0" smtClean="0"/>
              <a:t>TOEFL iBT Sampler:  </a:t>
            </a:r>
            <a:r>
              <a:rPr lang="en-GB" sz="2000" dirty="0" err="1" smtClean="0">
                <a:hlinkClick r:id="rId3"/>
              </a:rPr>
              <a:t>www.toeflgoanywhere.org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800" dirty="0" smtClean="0"/>
              <a:t>More free sample questions, included with registration for the TOEFL iBT test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GB" sz="2000" b="1" dirty="0" smtClean="0"/>
              <a:t>TOEFL iBT Tips: </a:t>
            </a:r>
            <a:r>
              <a:rPr lang="en-GB" sz="2000" dirty="0" err="1" smtClean="0">
                <a:hlinkClick r:id="rId3"/>
              </a:rPr>
              <a:t>www.toeflgoanywhere.org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800" dirty="0" smtClean="0"/>
              <a:t>Free guide to the test with study tips, scoring rubrics, test section overviews, and more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dirty="0" smtClean="0"/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752600"/>
            <a:ext cx="7543800" cy="35814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The TOEFL</a:t>
            </a:r>
            <a:r>
              <a:rPr lang="en-US" sz="3600" b="1" baseline="50000" dirty="0" smtClean="0">
                <a:cs typeface="Arial" charset="0"/>
              </a:rPr>
              <a:t>®</a:t>
            </a:r>
            <a:r>
              <a:rPr lang="en-US" sz="3600" b="1" dirty="0" smtClean="0"/>
              <a:t> Test Difference</a:t>
            </a:r>
            <a:br>
              <a:rPr lang="en-US" sz="3600" b="1" dirty="0" smtClean="0"/>
            </a:br>
            <a:endParaRPr lang="en-US" sz="4000" dirty="0" smtClean="0">
              <a:solidFill>
                <a:srgbClr val="FFCC33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181600" y="38862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00200" y="52578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Resources for Learners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29600" cy="3657600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200" b="1" dirty="0" smtClean="0"/>
              <a:t>Lexile Measures </a:t>
            </a:r>
            <a:r>
              <a:rPr lang="en-GB" sz="2200" b="1" dirty="0" smtClean="0">
                <a:hlinkClick r:id="rId3"/>
              </a:rPr>
              <a:t>www.Lexile.com/TOEFL </a:t>
            </a:r>
            <a:endParaRPr lang="en-GB" sz="2200" b="1" dirty="0" smtClean="0"/>
          </a:p>
          <a:p>
            <a:pPr marL="742950" lvl="2" indent="-342900" eaLnBrk="1" hangingPunct="1">
              <a:lnSpc>
                <a:spcPct val="80000"/>
              </a:lnSpc>
              <a:buFont typeface="Arial" pitchFamily="34" charset="0"/>
              <a:buChar char="–"/>
            </a:pPr>
            <a:r>
              <a:rPr lang="en-GB" sz="2000" dirty="0" smtClean="0"/>
              <a:t>M</a:t>
            </a:r>
            <a:r>
              <a:rPr lang="en-US" sz="2000" dirty="0" smtClean="0"/>
              <a:t>atch </a:t>
            </a:r>
            <a:r>
              <a:rPr lang="en-US" sz="2000" b="1" dirty="0" smtClean="0"/>
              <a:t>TOEFL iBT™ </a:t>
            </a:r>
            <a:r>
              <a:rPr lang="en-US" sz="2000" dirty="0" smtClean="0"/>
              <a:t>reading</a:t>
            </a:r>
            <a:r>
              <a:rPr lang="en-US" sz="2000" b="1" dirty="0" smtClean="0"/>
              <a:t> </a:t>
            </a:r>
            <a:r>
              <a:rPr lang="en-US" sz="2000" dirty="0" smtClean="0"/>
              <a:t>scores to </a:t>
            </a:r>
            <a:r>
              <a:rPr lang="en-US" sz="2000" b="1" dirty="0" smtClean="0"/>
              <a:t>Lexile</a:t>
            </a:r>
            <a:r>
              <a:rPr lang="en-US" sz="2000" b="1" baseline="30000" dirty="0" smtClean="0"/>
              <a:t>®</a:t>
            </a:r>
            <a:r>
              <a:rPr lang="en-US" sz="2000" dirty="0" smtClean="0"/>
              <a:t> measures</a:t>
            </a:r>
          </a:p>
          <a:p>
            <a:pPr marL="742950" lvl="2" indent="-342900" eaLnBrk="1" hangingPunct="1">
              <a:lnSpc>
                <a:spcPct val="80000"/>
              </a:lnSpc>
              <a:buFont typeface="Arial" pitchFamily="34" charset="0"/>
              <a:buChar char="–"/>
            </a:pPr>
            <a:r>
              <a:rPr lang="en-US" sz="2000" dirty="0" smtClean="0"/>
              <a:t>Find books of interest at the appropriate reading level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cs typeface="Times New Roman" pitchFamily="18" charset="0"/>
              </a:rPr>
              <a:t>TOEFL</a:t>
            </a:r>
            <a:r>
              <a:rPr lang="en-US" sz="2200" b="1" baseline="50000" dirty="0" smtClean="0">
                <a:cs typeface="Times New Roman" pitchFamily="18" charset="0"/>
              </a:rPr>
              <a:t>®</a:t>
            </a:r>
            <a:r>
              <a:rPr lang="en-US" sz="2200" b="1" dirty="0" smtClean="0">
                <a:cs typeface="Times New Roman" pitchFamily="18" charset="0"/>
              </a:rPr>
              <a:t> Practice Online</a:t>
            </a:r>
            <a:r>
              <a:rPr lang="en-US" sz="2200" dirty="0" smtClean="0">
                <a:cs typeface="Times New Roman" pitchFamily="18" charset="0"/>
              </a:rPr>
              <a:t> (available at the ETS Store </a:t>
            </a:r>
            <a:r>
              <a:rPr lang="en-US" sz="2200" dirty="0" smtClean="0">
                <a:cs typeface="Times New Roman" pitchFamily="18" charset="0"/>
                <a:hlinkClick r:id="rId4"/>
              </a:rPr>
              <a:t>www.ets.org/store</a:t>
            </a:r>
            <a:r>
              <a:rPr lang="en-US" sz="2200" dirty="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Simulates TOEFL iBT testing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Provides instant scores and performance feedback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The Official Guide to the TOEFL</a:t>
            </a:r>
            <a:r>
              <a:rPr lang="en-US" sz="2200" b="1" baseline="30000" dirty="0" smtClean="0"/>
              <a:t>®</a:t>
            </a:r>
            <a:r>
              <a:rPr lang="en-US" sz="2200" b="1" dirty="0" smtClean="0"/>
              <a:t> Test,</a:t>
            </a:r>
            <a:r>
              <a:rPr lang="en-US" sz="2200" dirty="0" smtClean="0"/>
              <a:t> </a:t>
            </a:r>
            <a:r>
              <a:rPr lang="en-US" sz="2200" i="1" dirty="0" smtClean="0"/>
              <a:t>3</a:t>
            </a:r>
            <a:r>
              <a:rPr lang="en-US" sz="2200" i="1" baseline="30000" dirty="0" smtClean="0"/>
              <a:t>rd</a:t>
            </a:r>
            <a:r>
              <a:rPr lang="en-US" sz="2200" i="1" dirty="0" smtClean="0"/>
              <a:t> Edition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Paperback book and CD or e-book formats with test preparation tips, strategies and sample questions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Institutional discounts: orders of 50 or more receive 50% discount(contact TOEFLNews@ets.org)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Pronunciation in English; </a:t>
            </a:r>
            <a:r>
              <a:rPr lang="en-US" sz="2200" b="1" dirty="0" smtClean="0">
                <a:cs typeface="Times New Roman" pitchFamily="18" charset="0"/>
              </a:rPr>
              <a:t>Idioms in English; and Writing in English </a:t>
            </a:r>
            <a:r>
              <a:rPr lang="en-US" sz="2200" dirty="0" smtClean="0"/>
              <a:t>(available at the ETS Store </a:t>
            </a:r>
            <a:r>
              <a:rPr lang="en-US" sz="2200" dirty="0" smtClean="0">
                <a:cs typeface="Times New Roman" pitchFamily="18" charset="0"/>
                <a:hlinkClick r:id="rId4"/>
              </a:rPr>
              <a:t>www.ets.org/store</a:t>
            </a:r>
            <a:r>
              <a:rPr lang="en-US" sz="22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Interactive multimedia programs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TOEFL</a:t>
            </a:r>
            <a:r>
              <a:rPr lang="en-US" sz="3200" b="1" baseline="50000" dirty="0" smtClean="0"/>
              <a:t>®</a:t>
            </a:r>
            <a:r>
              <a:rPr lang="en-US" sz="3200" b="1" dirty="0" smtClean="0"/>
              <a:t> Information and Contacts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TOEFL website: </a:t>
            </a:r>
            <a:r>
              <a:rPr lang="en-US" sz="2000" dirty="0" smtClean="0"/>
              <a:t> </a:t>
            </a:r>
            <a:r>
              <a:rPr lang="en-US" sz="2400" u="sng" dirty="0" smtClean="0">
                <a:solidFill>
                  <a:srgbClr val="0000FF"/>
                </a:solidFill>
              </a:rPr>
              <a:t>www.ets.org/toefl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>
              <a:buNone/>
            </a:pPr>
            <a:endParaRPr lang="en-US" sz="1000" dirty="0" smtClean="0"/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892225"/>
                </a:solidFill>
              </a:rPr>
              <a:t> </a:t>
            </a:r>
            <a:endParaRPr lang="en-US" sz="2000" u="sng" dirty="0" smtClean="0">
              <a:solidFill>
                <a:srgbClr val="892225"/>
              </a:solidFill>
            </a:endParaRPr>
          </a:p>
          <a:p>
            <a:pPr algn="ctr" eaLnBrk="1" hangingPunct="1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i="1" dirty="0" smtClean="0"/>
              <a:t>Test of English as a Foreign Language™</a:t>
            </a:r>
            <a:r>
              <a:rPr lang="en-US" dirty="0" smtClean="0"/>
              <a:t> measures the English language proficiency of non native speakers using an academic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What is the TOEFL Test?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304800"/>
            <a:ext cx="6705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TOEFL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  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More than 25 million test takers since 1964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Most widely available academic English-language test in the world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Administered in over 4,500 certified test centers in more than 165 countries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Most widely recognized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More than 7,500 institutions, professional bodies, immigration authorities and scholarship agencies worldwide recognize and accept TOEFL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scores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Almeria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Palma de Mallorca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Barcelona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Pamplona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Mataro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Salamanca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Cordoba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Santiago de </a:t>
                      </a:r>
                      <a:r>
                        <a:rPr lang="en-US" dirty="0" err="1" smtClean="0"/>
                        <a:t>Compostela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Gijon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Sevilla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Burjassot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Murcia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Madrid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Valencia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Pozuelo</a:t>
                      </a:r>
                      <a:r>
                        <a:rPr lang="en-US" smtClean="0"/>
                        <a:t> </a:t>
                      </a:r>
                      <a:r>
                        <a:rPr lang="en-US" smtClean="0"/>
                        <a:t>de </a:t>
                      </a:r>
                      <a:r>
                        <a:rPr lang="en-US" dirty="0" smtClean="0"/>
                        <a:t>Alarcon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Zaragoza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Oviedo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45 </a:t>
            </a:r>
            <a:r>
              <a:rPr lang="en-US" dirty="0" err="1" smtClean="0"/>
              <a:t>iBT</a:t>
            </a:r>
            <a:r>
              <a:rPr lang="en-US" dirty="0" smtClean="0"/>
              <a:t> TOEFL centers in 19 cities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/>
              <a:t>The TOEFL iBT™ Test</a:t>
            </a:r>
            <a:br>
              <a:rPr lang="en-US" sz="3200" b="1" dirty="0" smtClean="0"/>
            </a:br>
            <a:r>
              <a:rPr lang="en-US" sz="3200" b="1" dirty="0" smtClean="0"/>
              <a:t>(Internet-based test)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Four language skills: Reading, Listening, Speaking, Writing</a:t>
            </a:r>
          </a:p>
          <a:p>
            <a:pPr eaLnBrk="1" hangingPunct="1"/>
            <a:r>
              <a:rPr lang="en-US" sz="2200" dirty="0" smtClean="0"/>
              <a:t>100% academic</a:t>
            </a:r>
          </a:p>
          <a:p>
            <a:pPr eaLnBrk="1" hangingPunct="1"/>
            <a:r>
              <a:rPr lang="en-US" sz="2200" dirty="0" smtClean="0"/>
              <a:t>Emphasizes communicative English</a:t>
            </a:r>
          </a:p>
          <a:p>
            <a:pPr eaLnBrk="1" hangingPunct="1"/>
            <a:r>
              <a:rPr lang="en-US" sz="2200" dirty="0" smtClean="0"/>
              <a:t>Integrated questions</a:t>
            </a:r>
          </a:p>
          <a:p>
            <a:r>
              <a:rPr lang="en-US" sz="2200" dirty="0" smtClean="0"/>
              <a:t>Reliability coefficient 0.95</a:t>
            </a:r>
          </a:p>
          <a:p>
            <a:pPr lvl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lvl="1" eaLnBrk="1" hangingPunct="1">
              <a:buNone/>
            </a:pPr>
            <a:endParaRPr lang="en-US" sz="800" dirty="0" smtClean="0">
              <a:solidFill>
                <a:prstClr val="black"/>
              </a:solidFill>
            </a:endParaRPr>
          </a:p>
          <a:p>
            <a:pPr lvl="1" eaLnBrk="1" hangingPunct="1">
              <a:buFontTx/>
              <a:buNone/>
            </a:pPr>
            <a:endParaRPr lang="en-US" sz="2000" dirty="0" smtClean="0">
              <a:solidFill>
                <a:srgbClr val="89222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3515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1066800"/>
          </a:xfrm>
        </p:spPr>
        <p:txBody>
          <a:bodyPr/>
          <a:lstStyle/>
          <a:p>
            <a:r>
              <a:rPr lang="en-US" sz="3200" dirty="0" smtClean="0"/>
              <a:t>The TOEFL </a:t>
            </a:r>
            <a:r>
              <a:rPr lang="en-US" sz="3200" dirty="0" err="1" smtClean="0"/>
              <a:t>iBT</a:t>
            </a:r>
            <a:r>
              <a:rPr lang="en-US" sz="3200" dirty="0" smtClean="0"/>
              <a:t>™ Reading Section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3 to 5 reading passages (60 – 100 min)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Reading passages approximately 700 words long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Followed by 12 to 14 questions for each reading passage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Includes multiple-focus passages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(e.g., cause/effect, compare/contrast)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Glossary feature to define words not commonly 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Review feature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r>
              <a:rPr lang="en-US" sz="3200" dirty="0" smtClean="0"/>
              <a:t>The TOEFL </a:t>
            </a:r>
            <a:r>
              <a:rPr lang="en-US" sz="3200" dirty="0" err="1" smtClean="0"/>
              <a:t>iBT</a:t>
            </a:r>
            <a:r>
              <a:rPr lang="en-US" sz="3200" dirty="0" smtClean="0"/>
              <a:t>™ Listening Section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4 to 6 lectures - 60 – 90 minutes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2 or 3 with classroom dialogue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3 to 5 minutes long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Each has 6 questions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2 or 3 conversations with 2 speakers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/>
              <a:t>2 to 3 minutes long</a:t>
            </a:r>
          </a:p>
          <a:p>
            <a:pPr lvl="1" eaLnBrk="1" hangingPunct="1"/>
            <a:r>
              <a:rPr lang="en-US" sz="2400" dirty="0" smtClean="0"/>
              <a:t>Each has 5 questions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r>
              <a:rPr lang="en-US" sz="3600" dirty="0" smtClean="0"/>
              <a:t>The TOEFL </a:t>
            </a:r>
            <a:r>
              <a:rPr lang="en-US" sz="3600" dirty="0" err="1" smtClean="0"/>
              <a:t>iBT</a:t>
            </a:r>
            <a:r>
              <a:rPr lang="en-US" sz="3600" dirty="0" smtClean="0"/>
              <a:t>™ Speaking Section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/>
              <a:t>Reflects the kind of academic speaking you’ll need to do at a college or university</a:t>
            </a:r>
          </a:p>
          <a:p>
            <a:pPr eaLnBrk="1" hangingPunct="1"/>
            <a:r>
              <a:rPr lang="en-US" sz="2000" dirty="0" smtClean="0"/>
              <a:t>Six different tasks – 20 minutes</a:t>
            </a:r>
          </a:p>
          <a:p>
            <a:pPr lvl="1" eaLnBrk="1" hangingPunct="1"/>
            <a:r>
              <a:rPr lang="en-US" dirty="0" smtClean="0"/>
              <a:t>Independent speaking</a:t>
            </a:r>
          </a:p>
          <a:p>
            <a:pPr lvl="2" eaLnBrk="1" hangingPunct="1"/>
            <a:r>
              <a:rPr lang="en-US" dirty="0" smtClean="0"/>
              <a:t>Speaking about familiar topics</a:t>
            </a:r>
          </a:p>
          <a:p>
            <a:pPr lvl="1" eaLnBrk="1" hangingPunct="1"/>
            <a:r>
              <a:rPr lang="en-US" dirty="0" smtClean="0"/>
              <a:t>Integrated speaking</a:t>
            </a:r>
          </a:p>
          <a:p>
            <a:pPr lvl="2" eaLnBrk="1" hangingPunct="1"/>
            <a:r>
              <a:rPr lang="en-US" dirty="0" smtClean="0"/>
              <a:t>Speaking about campus situations</a:t>
            </a:r>
          </a:p>
          <a:p>
            <a:pPr lvl="2" eaLnBrk="1" hangingPunct="1"/>
            <a:r>
              <a:rPr lang="en-US" dirty="0" smtClean="0"/>
              <a:t>Speaking about academic course content</a:t>
            </a:r>
          </a:p>
          <a:p>
            <a:pPr eaLnBrk="1" hangingPunct="1"/>
            <a:r>
              <a:rPr lang="en-US" sz="2000" dirty="0" smtClean="0"/>
              <a:t>Responses scored by 3-6 different raters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who do not know the test taker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3F25B435A6E4D9C1640A254F93DCA" ma:contentTypeVersion="0" ma:contentTypeDescription="Create a new document." ma:contentTypeScope="" ma:versionID="5a235ef36999a3cd884086530d093354">
  <xsd:schema xmlns:xsd="http://www.w3.org/2001/XMLSchema" xmlns:p="http://schemas.microsoft.com/office/2006/metadata/properties" targetNamespace="http://schemas.microsoft.com/office/2006/metadata/properties" ma:root="true" ma:fieldsID="b108874681d18e5e9ebf1220991b9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380D885-091B-4FB3-B7C2-43587B4D7D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73293CF-ECD6-4D38-AEA8-EBCB3791C8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F5F92-CB57-4291-BB19-AA5638D78D2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7859</TotalTime>
  <Words>783</Words>
  <Application>Microsoft Office PowerPoint</Application>
  <PresentationFormat>On-screen Show (4:3)</PresentationFormat>
  <Paragraphs>193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The TOEFL® Test Difference </vt:lpstr>
      <vt:lpstr>Slide 3</vt:lpstr>
      <vt:lpstr>Slide 4</vt:lpstr>
      <vt:lpstr>Slide 5</vt:lpstr>
      <vt:lpstr>The TOEFL iBT™ Test (Internet-based test)</vt:lpstr>
      <vt:lpstr>The TOEFL iBT™ Reading Section</vt:lpstr>
      <vt:lpstr>The TOEFL iBT™ Listening Section</vt:lpstr>
      <vt:lpstr>The TOEFL iBT™ Speaking Section</vt:lpstr>
      <vt:lpstr>The TOEFL iBT™ Writing Section</vt:lpstr>
      <vt:lpstr>Scoring Sets the TOEFL® Test Apart</vt:lpstr>
      <vt:lpstr>Slide 12</vt:lpstr>
      <vt:lpstr>Innovation in Scoring </vt:lpstr>
      <vt:lpstr>TOEFL iBT™ Score Scale</vt:lpstr>
      <vt:lpstr>Official TOEFL iBT™ Score Report </vt:lpstr>
      <vt:lpstr>New Developments Faster Scores</vt:lpstr>
      <vt:lpstr>TOEFL Services  </vt:lpstr>
      <vt:lpstr>The Advanced TOEFL® Search</vt:lpstr>
      <vt:lpstr>Resources for Learners</vt:lpstr>
      <vt:lpstr>Resources for Learners</vt:lpstr>
      <vt:lpstr>TOEFL® Information and Contacts</vt:lpstr>
    </vt:vector>
  </TitlesOfParts>
  <Company>ETS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ETS</dc:creator>
  <cp:lastModifiedBy>jsantiago</cp:lastModifiedBy>
  <cp:revision>520</cp:revision>
  <dcterms:created xsi:type="dcterms:W3CDTF">2009-12-09T15:13:01Z</dcterms:created>
  <dcterms:modified xsi:type="dcterms:W3CDTF">2011-04-21T13:46:17Z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0x0101003F23F25B435A6E4D9C1640A254F93DCA</vt:lpwstr>
  </property>
</Properties>
</file>